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79" r:id="rId3"/>
    <p:sldId id="257" r:id="rId4"/>
    <p:sldId id="258" r:id="rId5"/>
    <p:sldId id="261" r:id="rId6"/>
    <p:sldId id="262" r:id="rId7"/>
    <p:sldId id="263" r:id="rId8"/>
    <p:sldId id="264" r:id="rId9"/>
    <p:sldId id="283" r:id="rId10"/>
    <p:sldId id="266" r:id="rId11"/>
    <p:sldId id="268" r:id="rId12"/>
    <p:sldId id="269" r:id="rId13"/>
    <p:sldId id="270" r:id="rId14"/>
    <p:sldId id="276" r:id="rId15"/>
    <p:sldId id="271" r:id="rId16"/>
    <p:sldId id="272" r:id="rId17"/>
    <p:sldId id="281" r:id="rId18"/>
    <p:sldId id="273" r:id="rId19"/>
    <p:sldId id="274" r:id="rId20"/>
    <p:sldId id="278" r:id="rId21"/>
    <p:sldId id="277" r:id="rId22"/>
    <p:sldId id="280" r:id="rId23"/>
    <p:sldId id="282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16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551" autoAdjust="0"/>
  </p:normalViewPr>
  <p:slideViewPr>
    <p:cSldViewPr snapToGrid="0">
      <p:cViewPr varScale="1">
        <p:scale>
          <a:sx n="87" d="100"/>
          <a:sy n="87" d="100"/>
        </p:scale>
        <p:origin x="139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gif>
</file>

<file path=ppt/media/image2.svg>
</file>

<file path=ppt/media/image20.gif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73F8C-FA61-4E46-B67A-19CEF7009DF6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35BE9B-0ECC-4359-A299-5DC83BAE3A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7226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EPT - Wellen/Ströhmung und Sonne</a:t>
            </a:r>
          </a:p>
          <a:p>
            <a:r>
              <a:rPr lang="de-DE" dirty="0"/>
              <a:t>SGA – Warnsignal/Sirene(Häufiger Feuerwehrbezug), Warnungszeichen, Explosion</a:t>
            </a:r>
          </a:p>
          <a:p>
            <a:r>
              <a:rPr lang="de-DE" dirty="0"/>
              <a:t>CIW – Kolben, Tabletten und Benzol</a:t>
            </a:r>
          </a:p>
          <a:p>
            <a:r>
              <a:rPr lang="de-DE" dirty="0"/>
              <a:t>WVET – Steigende Kurse, Euro Symbol und Solarfläche</a:t>
            </a:r>
          </a:p>
          <a:p>
            <a:r>
              <a:rPr lang="de-DE" dirty="0"/>
              <a:t>BSYT – DANN, Mirkoskop, Mikroorganismen (Petrischale bzw. Zellen)</a:t>
            </a:r>
          </a:p>
          <a:p>
            <a:r>
              <a:rPr lang="de-DE" dirty="0"/>
              <a:t>NVUT(VT) – Wasserstoff Molekül, Recycling Zeichen und Pflanze für Nachhaltigkeit und Umwelt</a:t>
            </a:r>
          </a:p>
          <a:p>
            <a:r>
              <a:rPr lang="de-DE" dirty="0"/>
              <a:t>Leer für Sonderanlässe z.B. Ehrungen mit angepastem Center Piece</a:t>
            </a:r>
          </a:p>
          <a:p>
            <a:r>
              <a:rPr lang="de-DE" dirty="0"/>
              <a:t>(Party) – Eher ein Spaß Symbol, Anspielung auf das Orginal Symbol mit angepasstem Inhalt, Nicht zu ernst nehmen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35BE9B-0ECC-4359-A299-5DC83BAE3A1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5531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D733-D091-56DB-08B1-64C19C988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0D6955-2DDB-EF77-CBD4-366A599A35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33CF8-09CF-6E0E-CCF4-C47BB8F13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B78F9-CC00-492E-F82F-79998C224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3D71A-B103-086E-63B6-228CB47D2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3943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C6FC5-1BF8-54B3-3D78-6323CDC1C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BB9FFA-B96C-4DFD-D6DE-21032D669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8A475-9815-89B3-85CC-66F94F45E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86D68-497A-0606-2C00-FAA613976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A6597-98DD-0C28-116B-CAAADD7B2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413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B68FB8-81B9-F7D7-9DA5-FFF72AD80C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74FFD3-5F70-2BAC-F086-ADA6A1230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ADFD6-9D2C-5449-124C-B012218BF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3F2CF-7122-C44D-D455-841CA597E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E8E1B-4D81-B50B-E734-53240DC8D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713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382EB-9F42-5C53-E405-8363909CB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35496-5F50-0918-559E-7F6F8A969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E87FC-C99D-24D5-51B8-80E7FD99A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3FA20-51C5-36BA-9F47-C38258CF7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88597-971B-D244-AC0C-1E14AB0B6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3531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A178F-9CD7-72FC-9E47-3F6B6CCA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702B8-77D8-EB47-885A-87EB853C5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A6F08-EB13-F435-9288-802C03B1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4AA29-0B9F-1FBE-E1C0-F733CC679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5A598-FFD1-3958-E935-7506C18A6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1535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BD2C-50E6-76D1-FDC7-63EA54305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2C2FC-B3DB-59D5-BA68-179AE656CC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7271AE-F82B-D89B-1A35-8AF7A9A5C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F84F9-244F-5F46-2F5D-4B1CB3C67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6EC379-53AD-3A6F-8DC0-FB1C0DD61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EB8CDC-7773-379E-BF55-BDD4F717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79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622A8-CCDF-9CCE-2F64-2CEC6CCB5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57200-453A-B58D-1190-7BCB2A26B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53ECC-B92E-9CCD-96DC-EC1CD0AEC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4225C2-30D2-123E-8911-ECC73BD9A5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EA5909-2550-881F-753D-0F0B913373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6C5DD0-972D-761B-AF0D-6A9ABC009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658EE6-DEE9-8197-8771-96067F87B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346E80-917D-681C-37D8-4297B768B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0136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529C7-1CE8-3202-896E-B0C352474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D00C08-B071-F2AC-0126-F28BB6902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C1221A-384C-E760-CC2F-B4434DEB4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6B628-A1FD-9EE8-84F3-45F868FAF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8099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8AAE65-C352-5571-1A9E-92260951A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82152C-8E4D-578C-3981-C0F4D591C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0941F2-0BD9-8C9B-8CCF-D45174C35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271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AC998-CC33-3FAF-0E35-F7EA43914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971AD-D5AF-CA2D-B83E-0FECE77A9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6CD9B3-73E0-83CB-F00A-FF3D536B2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217E3-0C0B-90D6-3B25-5779315B1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894432-8B13-3C4E-D500-3F1FB333C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8D2D3-5886-CBAE-3C3B-172FA76A4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955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E4F74-F6CC-1C4D-B1C9-718DC2C03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1EE50B-976D-C417-119B-51D233DC05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B783F-9619-C9E8-68E9-433F6BBCE2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5DDB5-C64A-71BD-C79A-4E8DFDD6D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69F4CA-C079-A544-7F45-7AB4BDAB6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2D056E-3B48-1DAF-EE9F-1A083B76F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892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D978C-2477-2799-FC00-6B25C5D8D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CEA8A-7554-EF8D-A03A-3DD88B8EA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CF529-6A38-6B59-7959-C18B302B0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DF459-EB21-40E4-98E8-CD8858B714EF}" type="datetimeFigureOut">
              <a:rPr lang="de-DE" smtClean="0"/>
              <a:t>01.09.2023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B0D68-CCED-E5DA-FEC7-113F12ABE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38511-7189-7FF3-4C23-C05D85A415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045B3-6305-4A0A-A079-6DE6F5ED7F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2219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38.svg"/><Relationship Id="rId3" Type="http://schemas.openxmlformats.org/officeDocument/2006/relationships/image" Target="../media/image34.svg"/><Relationship Id="rId7" Type="http://schemas.openxmlformats.org/officeDocument/2006/relationships/image" Target="../media/image28.png"/><Relationship Id="rId12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11" Type="http://schemas.openxmlformats.org/officeDocument/2006/relationships/image" Target="../media/image36.svg"/><Relationship Id="rId5" Type="http://schemas.openxmlformats.org/officeDocument/2006/relationships/image" Target="../media/image26.svg"/><Relationship Id="rId10" Type="http://schemas.openxmlformats.org/officeDocument/2006/relationships/image" Target="../media/image35.png"/><Relationship Id="rId4" Type="http://schemas.openxmlformats.org/officeDocument/2006/relationships/image" Target="../media/image25.png"/><Relationship Id="rId9" Type="http://schemas.openxmlformats.org/officeDocument/2006/relationships/image" Target="../media/image24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F593F-41AF-0A9B-DFC1-748CE4C6B4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b="1" dirty="0">
                <a:solidFill>
                  <a:srgbClr val="941680"/>
                </a:solidFill>
              </a:rPr>
              <a:t>Neue Logos für die</a:t>
            </a:r>
            <a:br>
              <a:rPr lang="de-DE" b="1" dirty="0">
                <a:solidFill>
                  <a:srgbClr val="941680"/>
                </a:solidFill>
              </a:rPr>
            </a:br>
            <a:r>
              <a:rPr lang="de-DE" b="1" dirty="0">
                <a:solidFill>
                  <a:srgbClr val="941680"/>
                </a:solidFill>
              </a:rPr>
              <a:t>Verfahrens- und Systemtechnik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254D58-BEE8-E6F3-E5AE-96B02A7199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1133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2E6CB34-6D01-2E62-4482-1FCF216A51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720" y="1973403"/>
            <a:ext cx="10358560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Mein Vorschlag (FaRa)</a:t>
            </a:r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Übertragung der Idee aus KÖA für die Position der Fachrichtung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Anordnung je nach Ausrichtung </a:t>
            </a:r>
            <a:r>
              <a:rPr lang="de-DE" sz="2800" dirty="0">
                <a:sym typeface="Wingdings" panose="05000000000000000000" pitchFamily="2" charset="2"/>
              </a:rPr>
              <a:t> z.T. Dopplungen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999990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0DC79B-C038-82B5-9CEE-0F1DFC7DC0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720" y="1825625"/>
            <a:ext cx="10358560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Mein Vorschlag (FaRa)</a:t>
            </a:r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Zentrierung der Kreise wirk deutlich besser und ist flexibler</a:t>
            </a:r>
          </a:p>
        </p:txBody>
      </p:sp>
    </p:spTree>
    <p:extLst>
      <p:ext uri="{BB962C8B-B14F-4D97-AF65-F5344CB8AC3E}">
        <p14:creationId xmlns:p14="http://schemas.microsoft.com/office/powerpoint/2010/main" val="1902304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Mein Vorschlag (FaRa)</a:t>
            </a:r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Dynamisches Logo für Website oder Werbefilm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83FEA05-6FF0-9426-14E0-C4D4A8A84A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41614" y="2213908"/>
            <a:ext cx="3574772" cy="3574772"/>
          </a:xfr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FC38C9DE-5898-8ADF-0F45-6D7E24254B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614" y="2213908"/>
            <a:ext cx="3574772" cy="3574772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AE59C9D-A4C3-7870-AA4B-5C845A2586F2}"/>
              </a:ext>
            </a:extLst>
          </p:cNvPr>
          <p:cNvSpPr txBox="1"/>
          <p:nvPr/>
        </p:nvSpPr>
        <p:spPr>
          <a:xfrm>
            <a:off x="1641615" y="5788680"/>
            <a:ext cx="357477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/>
              <a:t>Zusammenbauen nach Film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EC1592-AB8A-2D6A-0EE2-89A1802EC2A0}"/>
              </a:ext>
            </a:extLst>
          </p:cNvPr>
          <p:cNvSpPr txBox="1"/>
          <p:nvPr/>
        </p:nvSpPr>
        <p:spPr>
          <a:xfrm>
            <a:off x="6975614" y="5788679"/>
            <a:ext cx="357477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/>
              <a:t>Wählen eines Subgebiets (Bsp. TVT)</a:t>
            </a:r>
          </a:p>
        </p:txBody>
      </p:sp>
    </p:spTree>
    <p:extLst>
      <p:ext uri="{BB962C8B-B14F-4D97-AF65-F5344CB8AC3E}">
        <p14:creationId xmlns:p14="http://schemas.microsoft.com/office/powerpoint/2010/main" val="3204545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Mein Vorschlag (FaRa)</a:t>
            </a:r>
            <a:endParaRPr lang="de-D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A23F00-61B2-469D-F9B9-C3EC17E3E4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5993" y="1343604"/>
            <a:ext cx="11900014" cy="5315380"/>
          </a:xfrm>
        </p:spPr>
      </p:pic>
    </p:spTree>
    <p:extLst>
      <p:ext uri="{BB962C8B-B14F-4D97-AF65-F5344CB8AC3E}">
        <p14:creationId xmlns:p14="http://schemas.microsoft.com/office/powerpoint/2010/main" val="3146012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Alternative Vorschläge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EE15F2-2756-8621-D763-68B0D808B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Reaktifikationskolonne wird kaum von Schülern erkannt</a:t>
            </a:r>
          </a:p>
          <a:p>
            <a:pPr lvl="1"/>
            <a:r>
              <a:rPr lang="de-DE" dirty="0"/>
              <a:t>Wir haben kein Problem bei den Prof. sondern bei den </a:t>
            </a:r>
            <a:r>
              <a:rPr lang="de-DE" dirty="0">
                <a:solidFill>
                  <a:srgbClr val="FF0000"/>
                </a:solidFill>
              </a:rPr>
              <a:t>Studierendenzahlen</a:t>
            </a:r>
          </a:p>
          <a:p>
            <a:r>
              <a:rPr lang="de-DE" dirty="0"/>
              <a:t>Logo muss auf jede Entfernung und in jeder Größe wirken</a:t>
            </a:r>
          </a:p>
          <a:p>
            <a:pPr lvl="1"/>
            <a:r>
              <a:rPr lang="de-DE" dirty="0"/>
              <a:t>Möglichst einfache </a:t>
            </a:r>
            <a:r>
              <a:rPr lang="de-DE" dirty="0">
                <a:solidFill>
                  <a:srgbClr val="FF0000"/>
                </a:solidFill>
              </a:rPr>
              <a:t>gut zu erkennde Formen</a:t>
            </a:r>
          </a:p>
          <a:p>
            <a:endParaRPr lang="de-DE" dirty="0"/>
          </a:p>
          <a:p>
            <a:r>
              <a:rPr lang="de-DE" dirty="0"/>
              <a:t>Kommende Logos haben alle </a:t>
            </a:r>
            <a:r>
              <a:rPr lang="de-DE" dirty="0">
                <a:solidFill>
                  <a:schemeClr val="accent6"/>
                </a:solidFill>
              </a:rPr>
              <a:t>Vor- </a:t>
            </a:r>
            <a:r>
              <a:rPr lang="de-DE" dirty="0"/>
              <a:t>und </a:t>
            </a:r>
            <a:r>
              <a:rPr lang="de-DE" dirty="0">
                <a:solidFill>
                  <a:srgbClr val="FF0000"/>
                </a:solidFill>
              </a:rPr>
              <a:t>Nachteile </a:t>
            </a:r>
          </a:p>
        </p:txBody>
      </p:sp>
    </p:spTree>
    <p:extLst>
      <p:ext uri="{BB962C8B-B14F-4D97-AF65-F5344CB8AC3E}">
        <p14:creationId xmlns:p14="http://schemas.microsoft.com/office/powerpoint/2010/main" val="2082748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Alternative Vorschläge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2800" dirty="0"/>
              <a:t>Zahnrad-&gt; Leider Symbol für ING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800" dirty="0"/>
              <a:t>Kristall der Nachhaltigkeit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5DC5BE9-D723-3EFC-E6C6-ADBE5D643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5474" y="2644795"/>
            <a:ext cx="7901052" cy="3981928"/>
          </a:xfrm>
        </p:spPr>
      </p:pic>
    </p:spTree>
    <p:extLst>
      <p:ext uri="{BB962C8B-B14F-4D97-AF65-F5344CB8AC3E}">
        <p14:creationId xmlns:p14="http://schemas.microsoft.com/office/powerpoint/2010/main" val="1913954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Alternative Vorschläge</a:t>
            </a:r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Reaktoren </a:t>
            </a:r>
            <a:r>
              <a:rPr lang="de-DE" sz="2800" dirty="0">
                <a:sym typeface="Wingdings" panose="05000000000000000000" pitchFamily="2" charset="2"/>
              </a:rPr>
              <a:t></a:t>
            </a:r>
            <a:r>
              <a:rPr lang="de-DE" sz="2800" dirty="0"/>
              <a:t> zentrale Rolle in der Verfahrenstechnik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FC0ED8D-ADAC-29F6-A545-D5C73193DF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63514" y="2213908"/>
            <a:ext cx="3264971" cy="4351338"/>
          </a:xfrm>
        </p:spPr>
      </p:pic>
    </p:spTree>
    <p:extLst>
      <p:ext uri="{BB962C8B-B14F-4D97-AF65-F5344CB8AC3E}">
        <p14:creationId xmlns:p14="http://schemas.microsoft.com/office/powerpoint/2010/main" val="1369878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Alternative Vorschläge</a:t>
            </a:r>
            <a:endParaRPr lang="de-D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9741B78-CEFF-6B79-D9D1-9B0F54834F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8" y="2406079"/>
            <a:ext cx="4048690" cy="4086795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Verschiedene Symbole </a:t>
            </a:r>
            <a:r>
              <a:rPr lang="de-DE" sz="2800" dirty="0">
                <a:sym typeface="Wingdings" panose="05000000000000000000" pitchFamily="2" charset="2"/>
              </a:rPr>
              <a:t> 3 Symbole gut übersichtlich + 3 Benzolringe</a:t>
            </a:r>
            <a:endParaRPr lang="de-DE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06206D-8FBC-D1C1-F53C-8F677BF59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102" y="2406079"/>
            <a:ext cx="4048690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953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Alternative Vorschläge</a:t>
            </a:r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Wärmetauscher </a:t>
            </a:r>
            <a:r>
              <a:rPr lang="de-DE" sz="2800" dirty="0">
                <a:sym typeface="Wingdings" panose="05000000000000000000" pitchFamily="2" charset="2"/>
              </a:rPr>
              <a:t> Weit verbreitet doch schlecht zu erkennen</a:t>
            </a:r>
            <a:endParaRPr lang="de-DE" sz="28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819F282-6231-9881-CAA4-46CA123D2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62537" y="2963069"/>
            <a:ext cx="2066925" cy="2076450"/>
          </a:xfrm>
        </p:spPr>
      </p:pic>
    </p:spTree>
    <p:extLst>
      <p:ext uri="{BB962C8B-B14F-4D97-AF65-F5344CB8AC3E}">
        <p14:creationId xmlns:p14="http://schemas.microsoft.com/office/powerpoint/2010/main" val="975621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Alternative Vorschläge</a:t>
            </a:r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Starkes Symbol der Nachhaltigkeit </a:t>
            </a:r>
            <a:r>
              <a:rPr lang="de-DE" sz="2800" dirty="0">
                <a:sym typeface="Wingdings" panose="05000000000000000000" pitchFamily="2" charset="2"/>
              </a:rPr>
              <a:t> Wohin will sich die Fak. Entwickeln, wofür will sie stehen?</a:t>
            </a:r>
            <a:endParaRPr lang="de-DE" sz="2800" dirty="0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3A963F75-A797-EC31-227D-027A8012FB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58657" y="2644795"/>
            <a:ext cx="6274686" cy="407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96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84203-D07A-1732-9ECD-72FE0FFB8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Ziel der Logos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954D0-A088-8BC7-AB37-41D9E1BEF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Logos für die Studiengänge vs. Logo für die Fakultät</a:t>
            </a:r>
          </a:p>
          <a:p>
            <a:endParaRPr lang="de-DE" dirty="0"/>
          </a:p>
          <a:p>
            <a:r>
              <a:rPr lang="de-DE" dirty="0"/>
              <a:t>Zielgruppe:</a:t>
            </a:r>
          </a:p>
          <a:p>
            <a:pPr lvl="1"/>
            <a:r>
              <a:rPr lang="de-DE" dirty="0"/>
              <a:t>Schüler</a:t>
            </a:r>
          </a:p>
          <a:p>
            <a:pPr lvl="1"/>
            <a:r>
              <a:rPr lang="de-DE" dirty="0"/>
              <a:t>Studierende</a:t>
            </a:r>
          </a:p>
          <a:p>
            <a:pPr lvl="1"/>
            <a:r>
              <a:rPr lang="de-DE" dirty="0"/>
              <a:t>Professoren(anderer Universitäten)</a:t>
            </a:r>
          </a:p>
          <a:p>
            <a:endParaRPr lang="de-DE" dirty="0"/>
          </a:p>
          <a:p>
            <a:r>
              <a:rPr lang="de-DE" dirty="0"/>
              <a:t>Logodesigntyp:	einfach vs. allumfassend</a:t>
            </a:r>
          </a:p>
          <a:p>
            <a:pPr lvl="1"/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51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Alternative Vorschläge</a:t>
            </a:r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Prozess (viel zu viel los)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142E42A-A8F1-02AB-DF04-D6EC2C119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67250" y="2213908"/>
            <a:ext cx="285750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250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Ehemaliges Fara Logo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Reaktoren </a:t>
            </a:r>
            <a:r>
              <a:rPr lang="de-DE" sz="2800" dirty="0">
                <a:sym typeface="Wingdings" panose="05000000000000000000" pitchFamily="2" charset="2"/>
              </a:rPr>
              <a:t></a:t>
            </a:r>
            <a:r>
              <a:rPr lang="de-DE" sz="2800" dirty="0"/>
              <a:t> zentrale Rolle in der Verfahrenstechnik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7891A63-92C9-B298-9FA2-EBCA686B6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20888" y="2213908"/>
            <a:ext cx="3775112" cy="4598998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8426D991-03CF-C265-D632-30A5DFB45F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0" y="2213908"/>
            <a:ext cx="3775112" cy="459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91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8EA06-20B5-94AB-C46F-7EB51EA86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Abstimmung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0DBDA9-900A-93EE-5941-AB4211A94B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de-DE" dirty="0"/>
              <a:t>Logo mit versch. Symbolen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FE51E91-622D-F79C-A3BE-514D415139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6612" y="2505074"/>
            <a:ext cx="3684588" cy="3684588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95B6635-DA49-DD34-377B-95D2752226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t"/>
          <a:lstStyle/>
          <a:p>
            <a:r>
              <a:rPr lang="de-DE" dirty="0"/>
              <a:t>Logo mit einem zentralen Apparat/Symbol</a:t>
            </a: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DFCC8704-9EBE-7642-D2D5-51D72F2D4E5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6095999" y="2505074"/>
            <a:ext cx="3317179" cy="3684588"/>
          </a:xfrm>
        </p:spPr>
      </p:pic>
    </p:spTree>
    <p:extLst>
      <p:ext uri="{BB962C8B-B14F-4D97-AF65-F5344CB8AC3E}">
        <p14:creationId xmlns:p14="http://schemas.microsoft.com/office/powerpoint/2010/main" val="4007645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>
            <a:extLst>
              <a:ext uri="{FF2B5EF4-FFF2-40B4-BE49-F238E27FC236}">
                <a16:creationId xmlns:a16="http://schemas.microsoft.com/office/drawing/2014/main" id="{E9052EE6-DE78-4D2A-8DF6-B0ED8E490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Symbolgruppe</a:t>
            </a:r>
          </a:p>
        </p:txBody>
      </p:sp>
      <p:sp>
        <p:nvSpPr>
          <p:cNvPr id="16" name="BeyrauBild">
            <a:extLst>
              <a:ext uri="{FF2B5EF4-FFF2-40B4-BE49-F238E27FC236}">
                <a16:creationId xmlns:a16="http://schemas.microsoft.com/office/drawing/2014/main" id="{6B80BC7D-3630-B6F6-74F8-10C1BF81085B}"/>
              </a:ext>
            </a:extLst>
          </p:cNvPr>
          <p:cNvSpPr/>
          <p:nvPr/>
        </p:nvSpPr>
        <p:spPr>
          <a:xfrm>
            <a:off x="725012" y="5055961"/>
            <a:ext cx="3935412" cy="1436914"/>
          </a:xfrm>
          <a:prstGeom prst="rect">
            <a:avLst/>
          </a:prstGeom>
          <a:solidFill>
            <a:srgbClr val="94168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9" name="ProzessBild">
            <a:extLst>
              <a:ext uri="{FF2B5EF4-FFF2-40B4-BE49-F238E27FC236}">
                <a16:creationId xmlns:a16="http://schemas.microsoft.com/office/drawing/2014/main" id="{D3F36A72-AF70-11C4-EDB3-A39923407453}"/>
              </a:ext>
            </a:extLst>
          </p:cNvPr>
          <p:cNvGrpSpPr/>
          <p:nvPr/>
        </p:nvGrpSpPr>
        <p:grpSpPr>
          <a:xfrm>
            <a:off x="709639" y="2025281"/>
            <a:ext cx="1790801" cy="2733955"/>
            <a:chOff x="709639" y="2025281"/>
            <a:chExt cx="1790801" cy="273395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5506D395-0C6D-F7DD-BAE2-475B98AA8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09639" y="2025281"/>
              <a:ext cx="1790801" cy="2733955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F9AE149-0BAF-0C43-AB0E-AFD48B16B8D5}"/>
                </a:ext>
              </a:extLst>
            </p:cNvPr>
            <p:cNvSpPr/>
            <p:nvPr/>
          </p:nvSpPr>
          <p:spPr>
            <a:xfrm>
              <a:off x="709639" y="2025281"/>
              <a:ext cx="1790801" cy="2733955"/>
            </a:xfrm>
            <a:prstGeom prst="rect">
              <a:avLst/>
            </a:prstGeom>
            <a:noFill/>
            <a:ln w="25400" cap="flat" cmpd="sng" algn="ctr">
              <a:solidFill>
                <a:schemeClr val="accent1">
                  <a:shade val="15000"/>
                </a:schemeClr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4" name="Prozess">
            <a:extLst>
              <a:ext uri="{FF2B5EF4-FFF2-40B4-BE49-F238E27FC236}">
                <a16:creationId xmlns:a16="http://schemas.microsoft.com/office/drawing/2014/main" id="{F75F82EC-CB2E-9998-88E2-04D74A89F0FC}"/>
              </a:ext>
            </a:extLst>
          </p:cNvPr>
          <p:cNvSpPr txBox="1"/>
          <p:nvPr/>
        </p:nvSpPr>
        <p:spPr>
          <a:xfrm>
            <a:off x="1190171" y="1690688"/>
            <a:ext cx="879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Prozess</a:t>
            </a:r>
          </a:p>
        </p:txBody>
      </p:sp>
      <p:grpSp>
        <p:nvGrpSpPr>
          <p:cNvPr id="37" name="ReaktorenBild">
            <a:extLst>
              <a:ext uri="{FF2B5EF4-FFF2-40B4-BE49-F238E27FC236}">
                <a16:creationId xmlns:a16="http://schemas.microsoft.com/office/drawing/2014/main" id="{140207B6-1C35-44FE-5BD2-36BD71940A39}"/>
              </a:ext>
            </a:extLst>
          </p:cNvPr>
          <p:cNvGrpSpPr/>
          <p:nvPr/>
        </p:nvGrpSpPr>
        <p:grpSpPr>
          <a:xfrm>
            <a:off x="3230313" y="2025283"/>
            <a:ext cx="2051388" cy="2733954"/>
            <a:chOff x="3230313" y="2025283"/>
            <a:chExt cx="2051388" cy="2733954"/>
          </a:xfrm>
        </p:grpSpPr>
        <p:pic>
          <p:nvPicPr>
            <p:cNvPr id="15" name="Content Placeholder 5">
              <a:extLst>
                <a:ext uri="{FF2B5EF4-FFF2-40B4-BE49-F238E27FC236}">
                  <a16:creationId xmlns:a16="http://schemas.microsoft.com/office/drawing/2014/main" id="{92595881-7764-B46D-535F-DA49AAC83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230313" y="2025283"/>
              <a:ext cx="2051388" cy="2733954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10247EA-BF5A-C8D1-DE30-8FF748B7A29D}"/>
                </a:ext>
              </a:extLst>
            </p:cNvPr>
            <p:cNvSpPr/>
            <p:nvPr/>
          </p:nvSpPr>
          <p:spPr>
            <a:xfrm>
              <a:off x="3230313" y="2025283"/>
              <a:ext cx="2051388" cy="2733954"/>
            </a:xfrm>
            <a:prstGeom prst="rect">
              <a:avLst/>
            </a:prstGeom>
            <a:noFill/>
            <a:ln w="25400" cap="flat" cmpd="sng" algn="ctr">
              <a:solidFill>
                <a:schemeClr val="accent1">
                  <a:shade val="15000"/>
                </a:schemeClr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25" name="Reaktoren">
            <a:extLst>
              <a:ext uri="{FF2B5EF4-FFF2-40B4-BE49-F238E27FC236}">
                <a16:creationId xmlns:a16="http://schemas.microsoft.com/office/drawing/2014/main" id="{4BD1E619-25D4-0798-BAD6-C11F89167B48}"/>
              </a:ext>
            </a:extLst>
          </p:cNvPr>
          <p:cNvSpPr txBox="1"/>
          <p:nvPr/>
        </p:nvSpPr>
        <p:spPr>
          <a:xfrm>
            <a:off x="3687152" y="1655949"/>
            <a:ext cx="114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Reaktoren</a:t>
            </a:r>
          </a:p>
        </p:txBody>
      </p:sp>
      <p:grpSp>
        <p:nvGrpSpPr>
          <p:cNvPr id="36" name="BenzolBild">
            <a:extLst>
              <a:ext uri="{FF2B5EF4-FFF2-40B4-BE49-F238E27FC236}">
                <a16:creationId xmlns:a16="http://schemas.microsoft.com/office/drawing/2014/main" id="{DFCA5A59-70F1-1FFD-8E3A-FCF36227EC3B}"/>
              </a:ext>
            </a:extLst>
          </p:cNvPr>
          <p:cNvGrpSpPr/>
          <p:nvPr/>
        </p:nvGrpSpPr>
        <p:grpSpPr>
          <a:xfrm>
            <a:off x="6544999" y="538537"/>
            <a:ext cx="4585180" cy="2276991"/>
            <a:chOff x="6544999" y="538537"/>
            <a:chExt cx="4585180" cy="227699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41A1480-06C8-3722-8F7E-86319DBA2122}"/>
                </a:ext>
              </a:extLst>
            </p:cNvPr>
            <p:cNvGrpSpPr/>
            <p:nvPr/>
          </p:nvGrpSpPr>
          <p:grpSpPr>
            <a:xfrm>
              <a:off x="6544999" y="538537"/>
              <a:ext cx="4585180" cy="2276991"/>
              <a:chOff x="1981208" y="2406079"/>
              <a:chExt cx="8229584" cy="4086795"/>
            </a:xfrm>
          </p:grpSpPr>
          <p:pic>
            <p:nvPicPr>
              <p:cNvPr id="12" name="Content Placeholder 6">
                <a:extLst>
                  <a:ext uri="{FF2B5EF4-FFF2-40B4-BE49-F238E27FC236}">
                    <a16:creationId xmlns:a16="http://schemas.microsoft.com/office/drawing/2014/main" id="{8FB553DE-0A16-55D3-C87E-23D927C814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1208" y="2406079"/>
                <a:ext cx="4048690" cy="4086795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F6ACA4C4-AB18-B4B3-1A93-A519AC4226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62102" y="2406079"/>
                <a:ext cx="4048690" cy="4086795"/>
              </a:xfrm>
              <a:prstGeom prst="rect">
                <a:avLst/>
              </a:prstGeom>
            </p:spPr>
          </p:pic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6E4A56D-B529-436A-8A54-3EF29D90F83A}"/>
                </a:ext>
              </a:extLst>
            </p:cNvPr>
            <p:cNvSpPr/>
            <p:nvPr/>
          </p:nvSpPr>
          <p:spPr>
            <a:xfrm>
              <a:off x="6544999" y="538537"/>
              <a:ext cx="4585180" cy="2276991"/>
            </a:xfrm>
            <a:prstGeom prst="rect">
              <a:avLst/>
            </a:prstGeom>
            <a:noFill/>
            <a:ln w="25400" cap="flat" cmpd="sng" algn="ctr">
              <a:solidFill>
                <a:schemeClr val="accent1">
                  <a:shade val="15000"/>
                </a:schemeClr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6" name="Benzol">
            <a:extLst>
              <a:ext uri="{FF2B5EF4-FFF2-40B4-BE49-F238E27FC236}">
                <a16:creationId xmlns:a16="http://schemas.microsoft.com/office/drawing/2014/main" id="{41C58035-55F7-CF20-3CEF-A9E9AE50FCA1}"/>
              </a:ext>
            </a:extLst>
          </p:cNvPr>
          <p:cNvSpPr txBox="1"/>
          <p:nvPr/>
        </p:nvSpPr>
        <p:spPr>
          <a:xfrm>
            <a:off x="11281206" y="1492366"/>
            <a:ext cx="807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Benzol</a:t>
            </a:r>
          </a:p>
        </p:txBody>
      </p:sp>
      <p:grpSp>
        <p:nvGrpSpPr>
          <p:cNvPr id="35" name="KristallBild">
            <a:extLst>
              <a:ext uri="{FF2B5EF4-FFF2-40B4-BE49-F238E27FC236}">
                <a16:creationId xmlns:a16="http://schemas.microsoft.com/office/drawing/2014/main" id="{884DA347-FBD7-5481-D9A3-236BA1588537}"/>
              </a:ext>
            </a:extLst>
          </p:cNvPr>
          <p:cNvGrpSpPr/>
          <p:nvPr/>
        </p:nvGrpSpPr>
        <p:grpSpPr>
          <a:xfrm>
            <a:off x="7020208" y="2814762"/>
            <a:ext cx="3634762" cy="1831828"/>
            <a:chOff x="7020208" y="2814762"/>
            <a:chExt cx="3634762" cy="1831828"/>
          </a:xfrm>
        </p:grpSpPr>
        <p:pic>
          <p:nvPicPr>
            <p:cNvPr id="8" name="Content Placeholder 6">
              <a:extLst>
                <a:ext uri="{FF2B5EF4-FFF2-40B4-BE49-F238E27FC236}">
                  <a16:creationId xmlns:a16="http://schemas.microsoft.com/office/drawing/2014/main" id="{C02DE591-E6AB-6686-69A7-4990529E8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020208" y="2814762"/>
              <a:ext cx="3634762" cy="1831828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B2C65E8-FFB0-42D1-3923-6609DAC580EE}"/>
                </a:ext>
              </a:extLst>
            </p:cNvPr>
            <p:cNvSpPr/>
            <p:nvPr/>
          </p:nvSpPr>
          <p:spPr>
            <a:xfrm>
              <a:off x="7020208" y="2814762"/>
              <a:ext cx="3634762" cy="1831828"/>
            </a:xfrm>
            <a:prstGeom prst="rect">
              <a:avLst/>
            </a:prstGeom>
            <a:noFill/>
            <a:ln w="25400" cap="flat" cmpd="sng" algn="ctr">
              <a:solidFill>
                <a:schemeClr val="accent1">
                  <a:shade val="15000"/>
                </a:schemeClr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7" name="Kristall">
            <a:extLst>
              <a:ext uri="{FF2B5EF4-FFF2-40B4-BE49-F238E27FC236}">
                <a16:creationId xmlns:a16="http://schemas.microsoft.com/office/drawing/2014/main" id="{9362CF51-9A9B-A530-6C9D-C8553944FC65}"/>
              </a:ext>
            </a:extLst>
          </p:cNvPr>
          <p:cNvSpPr txBox="1"/>
          <p:nvPr/>
        </p:nvSpPr>
        <p:spPr>
          <a:xfrm>
            <a:off x="11279154" y="3546010"/>
            <a:ext cx="812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Kristall</a:t>
            </a:r>
          </a:p>
        </p:txBody>
      </p:sp>
      <p:grpSp>
        <p:nvGrpSpPr>
          <p:cNvPr id="34" name="FaRaAltBild">
            <a:extLst>
              <a:ext uri="{FF2B5EF4-FFF2-40B4-BE49-F238E27FC236}">
                <a16:creationId xmlns:a16="http://schemas.microsoft.com/office/drawing/2014/main" id="{9E3E5690-BD80-6BC8-71F6-0E532C3DC582}"/>
              </a:ext>
            </a:extLst>
          </p:cNvPr>
          <p:cNvGrpSpPr/>
          <p:nvPr/>
        </p:nvGrpSpPr>
        <p:grpSpPr>
          <a:xfrm>
            <a:off x="7140289" y="4759237"/>
            <a:ext cx="3320942" cy="2022854"/>
            <a:chOff x="7140289" y="4759237"/>
            <a:chExt cx="3320942" cy="202285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6DC7229-670E-3FB5-9163-02F63238E1F4}"/>
                </a:ext>
              </a:extLst>
            </p:cNvPr>
            <p:cNvGrpSpPr/>
            <p:nvPr/>
          </p:nvGrpSpPr>
          <p:grpSpPr>
            <a:xfrm>
              <a:off x="7140289" y="4759237"/>
              <a:ext cx="3320942" cy="2022854"/>
              <a:chOff x="2320888" y="2213908"/>
              <a:chExt cx="7550224" cy="4598998"/>
            </a:xfrm>
          </p:grpSpPr>
          <p:pic>
            <p:nvPicPr>
              <p:cNvPr id="9" name="Graphic 8">
                <a:extLst>
                  <a:ext uri="{FF2B5EF4-FFF2-40B4-BE49-F238E27FC236}">
                    <a16:creationId xmlns:a16="http://schemas.microsoft.com/office/drawing/2014/main" id="{EACE4D92-1146-353F-155C-B737DFEEF5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2320888" y="2213908"/>
                <a:ext cx="3775112" cy="4598998"/>
              </a:xfrm>
              <a:prstGeom prst="rect">
                <a:avLst/>
              </a:prstGeom>
            </p:spPr>
          </p:pic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59474EE4-1129-FEFE-0B19-8E9C1E894E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6096000" y="2213908"/>
                <a:ext cx="3775112" cy="4598996"/>
              </a:xfrm>
              <a:prstGeom prst="rect">
                <a:avLst/>
              </a:prstGeom>
            </p:spPr>
          </p:pic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3C82B4D-A0D5-46D0-7DB8-BC12E2FFE35C}"/>
                </a:ext>
              </a:extLst>
            </p:cNvPr>
            <p:cNvSpPr/>
            <p:nvPr/>
          </p:nvSpPr>
          <p:spPr>
            <a:xfrm>
              <a:off x="7140289" y="4759237"/>
              <a:ext cx="3320942" cy="2022854"/>
            </a:xfrm>
            <a:prstGeom prst="rect">
              <a:avLst/>
            </a:prstGeom>
            <a:noFill/>
            <a:ln w="25400" cap="flat" cmpd="sng" algn="ctr">
              <a:solidFill>
                <a:schemeClr val="accent1">
                  <a:shade val="15000"/>
                </a:schemeClr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8" name="FaRaAlt">
            <a:extLst>
              <a:ext uri="{FF2B5EF4-FFF2-40B4-BE49-F238E27FC236}">
                <a16:creationId xmlns:a16="http://schemas.microsoft.com/office/drawing/2014/main" id="{6EEC644E-78D5-440B-37F4-D8724B710504}"/>
              </a:ext>
            </a:extLst>
          </p:cNvPr>
          <p:cNvSpPr txBox="1"/>
          <p:nvPr/>
        </p:nvSpPr>
        <p:spPr>
          <a:xfrm>
            <a:off x="11223274" y="5365634"/>
            <a:ext cx="92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FaRa alt</a:t>
            </a:r>
          </a:p>
        </p:txBody>
      </p:sp>
      <p:sp>
        <p:nvSpPr>
          <p:cNvPr id="38" name="Beyrau">
            <a:extLst>
              <a:ext uri="{FF2B5EF4-FFF2-40B4-BE49-F238E27FC236}">
                <a16:creationId xmlns:a16="http://schemas.microsoft.com/office/drawing/2014/main" id="{383DA51B-A3C5-21D0-C39E-583E88D35D5B}"/>
              </a:ext>
            </a:extLst>
          </p:cNvPr>
          <p:cNvSpPr txBox="1"/>
          <p:nvPr/>
        </p:nvSpPr>
        <p:spPr>
          <a:xfrm>
            <a:off x="1289220" y="5588800"/>
            <a:ext cx="280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Prof. Beyraus/Köa Vorschlag</a:t>
            </a:r>
          </a:p>
        </p:txBody>
      </p:sp>
    </p:spTree>
    <p:extLst>
      <p:ext uri="{BB962C8B-B14F-4D97-AF65-F5344CB8AC3E}">
        <p14:creationId xmlns:p14="http://schemas.microsoft.com/office/powerpoint/2010/main" val="292555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84203-D07A-1732-9ECD-72FE0FFB8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Die bisherige Idee (KÖA)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954D0-A088-8BC7-AB37-41D9E1BEF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233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Die Idee von Florian Jacob (FaRa)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0280A9-F1B2-9EFD-7B9A-4F89A2A59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720" y="1825625"/>
            <a:ext cx="10358560" cy="4351338"/>
          </a:xfrm>
        </p:spPr>
      </p:pic>
    </p:spTree>
    <p:extLst>
      <p:ext uri="{BB962C8B-B14F-4D97-AF65-F5344CB8AC3E}">
        <p14:creationId xmlns:p14="http://schemas.microsoft.com/office/powerpoint/2010/main" val="2562880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Mein Vorschlag (FaRa)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39B8F2C-66D6-FD4F-FB0A-098F60AE87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720" y="1825625"/>
            <a:ext cx="10358560" cy="4351338"/>
          </a:xfrm>
        </p:spPr>
      </p:pic>
    </p:spTree>
    <p:extLst>
      <p:ext uri="{BB962C8B-B14F-4D97-AF65-F5344CB8AC3E}">
        <p14:creationId xmlns:p14="http://schemas.microsoft.com/office/powerpoint/2010/main" val="1529799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Mein Vorschlag (FaRa)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652A38-8037-DBB3-57E7-0E82ECA980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720" y="1825625"/>
            <a:ext cx="10358560" cy="4351338"/>
          </a:xfrm>
        </p:spPr>
      </p:pic>
    </p:spTree>
    <p:extLst>
      <p:ext uri="{BB962C8B-B14F-4D97-AF65-F5344CB8AC3E}">
        <p14:creationId xmlns:p14="http://schemas.microsoft.com/office/powerpoint/2010/main" val="584067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Mein Vorschlag (FaRa)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CA95C2-279D-421E-57FA-0C5B10F768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720" y="1825625"/>
            <a:ext cx="10358560" cy="4351338"/>
          </a:xfrm>
        </p:spPr>
      </p:pic>
    </p:spTree>
    <p:extLst>
      <p:ext uri="{BB962C8B-B14F-4D97-AF65-F5344CB8AC3E}">
        <p14:creationId xmlns:p14="http://schemas.microsoft.com/office/powerpoint/2010/main" val="3620303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Mein Vorschlag (FaRa)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FFB431-2FEA-E274-37A2-02AAE7F6DA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720" y="1825625"/>
            <a:ext cx="10358560" cy="435133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Wechselwirkung/Gleichgewicht der Fachrichtungen der Verfahrenstechnik</a:t>
            </a:r>
          </a:p>
        </p:txBody>
      </p:sp>
    </p:spTree>
    <p:extLst>
      <p:ext uri="{BB962C8B-B14F-4D97-AF65-F5344CB8AC3E}">
        <p14:creationId xmlns:p14="http://schemas.microsoft.com/office/powerpoint/2010/main" val="593632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7A60-13D3-18D7-6AFC-3F5DA1FE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Mein Vorschlag (FaRa)</a:t>
            </a:r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07B099-D550-1957-F09A-4915F4085089}"/>
              </a:ext>
            </a:extLst>
          </p:cNvPr>
          <p:cNvSpPr txBox="1"/>
          <p:nvPr/>
        </p:nvSpPr>
        <p:spPr>
          <a:xfrm>
            <a:off x="838200" y="1690688"/>
            <a:ext cx="110466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Einfachere Variante</a:t>
            </a:r>
          </a:p>
        </p:txBody>
      </p:sp>
      <p:pic>
        <p:nvPicPr>
          <p:cNvPr id="430" name="Grafik 429">
            <a:extLst>
              <a:ext uri="{FF2B5EF4-FFF2-40B4-BE49-F238E27FC236}">
                <a16:creationId xmlns:a16="http://schemas.microsoft.com/office/drawing/2014/main" id="{104D4106-A303-E1C5-1577-79F9C03FD9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59192" y="2213908"/>
            <a:ext cx="4586008" cy="4586008"/>
          </a:xfrm>
          <a:prstGeom prst="rect">
            <a:avLst/>
          </a:prstGeom>
        </p:spPr>
      </p:pic>
      <p:pic>
        <p:nvPicPr>
          <p:cNvPr id="434" name="Grafik 433">
            <a:extLst>
              <a:ext uri="{FF2B5EF4-FFF2-40B4-BE49-F238E27FC236}">
                <a16:creationId xmlns:a16="http://schemas.microsoft.com/office/drawing/2014/main" id="{F21095BD-CC0A-9A41-0616-B2DFF8369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46800" y="2213908"/>
            <a:ext cx="4586008" cy="458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47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</Words>
  <Application>Microsoft Office PowerPoint</Application>
  <PresentationFormat>Breitbild</PresentationFormat>
  <Paragraphs>70</Paragraphs>
  <Slides>23</Slides>
  <Notes>1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Neue Logos für die Verfahrens- und Systemtechnik</vt:lpstr>
      <vt:lpstr>Ziel der Logos</vt:lpstr>
      <vt:lpstr>Die bisherige Idee (KÖA)</vt:lpstr>
      <vt:lpstr>Die Idee von Florian Jacob (FaRa)</vt:lpstr>
      <vt:lpstr>Mein Vorschlag (FaRa)</vt:lpstr>
      <vt:lpstr>Mein Vorschlag (FaRa)</vt:lpstr>
      <vt:lpstr>Mein Vorschlag (FaRa)</vt:lpstr>
      <vt:lpstr>Mein Vorschlag (FaRa)</vt:lpstr>
      <vt:lpstr>Mein Vorschlag (FaRa)</vt:lpstr>
      <vt:lpstr>Mein Vorschlag (FaRa)</vt:lpstr>
      <vt:lpstr>Mein Vorschlag (FaRa)</vt:lpstr>
      <vt:lpstr>Mein Vorschlag (FaRa)</vt:lpstr>
      <vt:lpstr>Mein Vorschlag (FaRa)</vt:lpstr>
      <vt:lpstr>Alternative Vorschläge</vt:lpstr>
      <vt:lpstr>Alternative Vorschläge</vt:lpstr>
      <vt:lpstr>Alternative Vorschläge</vt:lpstr>
      <vt:lpstr>Alternative Vorschläge</vt:lpstr>
      <vt:lpstr>Alternative Vorschläge</vt:lpstr>
      <vt:lpstr>Alternative Vorschläge</vt:lpstr>
      <vt:lpstr>Alternative Vorschläge</vt:lpstr>
      <vt:lpstr>Ehemaliges Fara Logo</vt:lpstr>
      <vt:lpstr>Abstimmung</vt:lpstr>
      <vt:lpstr>Symbolgruppe</vt:lpstr>
    </vt:vector>
  </TitlesOfParts>
  <Company>Frost-RL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Neue Logos für die Verfahrens- und Systemtechnik</dc:title>
  <dc:creator>Florian Jacob</dc:creator>
  <cp:lastModifiedBy>Florian Jacob</cp:lastModifiedBy>
  <cp:revision>12</cp:revision>
  <dcterms:created xsi:type="dcterms:W3CDTF">2023-06-18T20:26:47Z</dcterms:created>
  <dcterms:modified xsi:type="dcterms:W3CDTF">2023-09-01T11:22:26Z</dcterms:modified>
</cp:coreProperties>
</file>

<file path=docProps/thumbnail.jpeg>
</file>